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schemas.openxmlformats.org/officeDocument/2006/relationships/slide" Target="slides/slide20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4ea1e22f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4ea1e22f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44ea1e22f1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4ea1e22f1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4ea1e22f1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44ea1e22f1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4ee3745d6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4ee3745d6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44ee3745d6_1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4ee3745d6_1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4ee3745d6_1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44ee3745d6_1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4ee3745d6_1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4ee3745d6_1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44ee3745d6_1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4ee3745d6_1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4ee3745d6_1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44ee3745d6_1_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4f8ac318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4f8ac318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44f8ac318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4f8ac3186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44f8ac3186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4:notes"/>
          <p:cNvSpPr txBox="1"/>
          <p:nvPr>
            <p:ph idx="3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is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uas Partes de Conteúdo" type="twoObj">
  <p:cSld name="TWO_OBJEC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çã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mente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údo com Legenda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m com Legenda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5.jpg"/><Relationship Id="rId5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24.png"/><Relationship Id="rId5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2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5.jpg"/><Relationship Id="rId5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55031" y="1874520"/>
            <a:ext cx="8284697" cy="4745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256" y="1944254"/>
            <a:ext cx="4501896" cy="232309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 txBox="1"/>
          <p:nvPr>
            <p:ph type="ctrTitle"/>
          </p:nvPr>
        </p:nvSpPr>
        <p:spPr>
          <a:xfrm>
            <a:off x="143256" y="356616"/>
            <a:ext cx="11731752" cy="10698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b="1" i="0" lang="pt-BR" sz="44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Seminário MBA Engenharia de Software</a:t>
            </a:r>
            <a:br>
              <a:rPr b="1" i="0" lang="pt-BR" sz="44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pt-BR" sz="1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Ferramenta de engenharia de software para a gestão de projetos e desenvolvimento</a:t>
            </a:r>
            <a:endParaRPr b="1" i="0" sz="18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3"/>
          <p:cNvSpPr txBox="1"/>
          <p:nvPr>
            <p:ph idx="1" type="subTitle"/>
          </p:nvPr>
        </p:nvSpPr>
        <p:spPr>
          <a:xfrm>
            <a:off x="143256" y="4964136"/>
            <a:ext cx="2663952" cy="17384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Alunos: </a:t>
            </a:r>
            <a:endParaRPr/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Isaac Silva </a:t>
            </a:r>
            <a:endParaRPr/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Jéssica Paiva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William Almires</a:t>
            </a:r>
            <a:endParaRPr b="0" i="0" sz="24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/>
        </p:nvSpPr>
        <p:spPr>
          <a:xfrm>
            <a:off x="2401824" y="163894"/>
            <a:ext cx="7263384" cy="690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Principais Funcionalidades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2"/>
          <p:cNvSpPr txBox="1"/>
          <p:nvPr/>
        </p:nvSpPr>
        <p:spPr>
          <a:xfrm>
            <a:off x="344424" y="947452"/>
            <a:ext cx="9144000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Relatórios e Gráficos Ágeis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833" y="2328894"/>
            <a:ext cx="4867655" cy="2432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23373" y="2502630"/>
            <a:ext cx="6791844" cy="3322098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2"/>
          <p:cNvSpPr txBox="1"/>
          <p:nvPr/>
        </p:nvSpPr>
        <p:spPr>
          <a:xfrm>
            <a:off x="344424" y="1812607"/>
            <a:ext cx="3422904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Acompanhamento Sprint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5212079" y="2040509"/>
            <a:ext cx="3422904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Gráfico Gantt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/>
        </p:nvSpPr>
        <p:spPr>
          <a:xfrm>
            <a:off x="2401824" y="163894"/>
            <a:ext cx="7263384" cy="690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Principais Funcionalidades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3"/>
          <p:cNvSpPr txBox="1"/>
          <p:nvPr/>
        </p:nvSpPr>
        <p:spPr>
          <a:xfrm>
            <a:off x="344424" y="947452"/>
            <a:ext cx="9144000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Alertas e Mensageria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3"/>
          <p:cNvSpPr txBox="1"/>
          <p:nvPr/>
        </p:nvSpPr>
        <p:spPr>
          <a:xfrm>
            <a:off x="521208" y="1524222"/>
            <a:ext cx="9144000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Arial"/>
              <a:buChar char="•"/>
            </a:pPr>
            <a:r>
              <a:rPr b="1" i="0" lang="pt-BR" sz="18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Interações no Projeto Geram Notificações por E-mail e Todos que Acompanham a atividade recebem as notificações por E-mail.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Arial"/>
              <a:buNone/>
            </a:pPr>
            <a:r>
              <a:t/>
            </a:r>
            <a:endParaRPr b="1" i="0" sz="259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0704" y="2302032"/>
            <a:ext cx="8293608" cy="4405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/>
        </p:nvSpPr>
        <p:spPr>
          <a:xfrm>
            <a:off x="2401824" y="163894"/>
            <a:ext cx="7263384" cy="690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Principais Funcionalidades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4"/>
          <p:cNvSpPr txBox="1"/>
          <p:nvPr/>
        </p:nvSpPr>
        <p:spPr>
          <a:xfrm>
            <a:off x="344424" y="947452"/>
            <a:ext cx="9144000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Filtros Customizáveis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521208" y="1524222"/>
            <a:ext cx="10588752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Arial"/>
              <a:buChar char="•"/>
            </a:pPr>
            <a:r>
              <a:rPr b="1" i="0" lang="pt-BR" sz="18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Jira permite criar filtros específicos dos campos e status das atividades e exibi-los em Dashboards escolhido pelo usuário. O filtro é igual a um select SQL, o Jira o chama de JQL.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Arial"/>
              <a:buNone/>
            </a:pPr>
            <a:r>
              <a:t/>
            </a:r>
            <a:endParaRPr b="1" i="0" sz="259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" name="Google Shape;187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422" y="2262658"/>
            <a:ext cx="8405058" cy="4264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/>
        </p:nvSpPr>
        <p:spPr>
          <a:xfrm>
            <a:off x="344425" y="3185426"/>
            <a:ext cx="10646700" cy="32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Configuração e Administração</a:t>
            </a: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Curva de aprendizado bastante íngreme se você quiser 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começar a personalizar.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Pode ser complicado configurar e gerenciar. Dependendo do 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tamanho da organização, pode ser necessário um administrador em tempo integral para gerenciar.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5"/>
          <p:cNvSpPr txBox="1"/>
          <p:nvPr/>
        </p:nvSpPr>
        <p:spPr>
          <a:xfrm>
            <a:off x="4504944" y="124587"/>
            <a:ext cx="34230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lang="pt-BR" sz="4000">
                <a:solidFill>
                  <a:srgbClr val="002060"/>
                </a:solidFill>
              </a:rPr>
              <a:t>Contras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5"/>
          <p:cNvSpPr txBox="1"/>
          <p:nvPr/>
        </p:nvSpPr>
        <p:spPr>
          <a:xfrm>
            <a:off x="344424" y="1287717"/>
            <a:ext cx="91440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Diferentemente de outras ferramentas o Jira é pago e necessita de licença de uso. O que dependendo do tamanho da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organização gera um alto custo.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25712" y="1020603"/>
            <a:ext cx="1865376" cy="1865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25699" y="2811271"/>
            <a:ext cx="2152269" cy="2152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/>
          <p:nvPr/>
        </p:nvSpPr>
        <p:spPr>
          <a:xfrm>
            <a:off x="4504944" y="124587"/>
            <a:ext cx="34230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lang="pt-BR" sz="4000">
                <a:solidFill>
                  <a:srgbClr val="002060"/>
                </a:solidFill>
              </a:rPr>
              <a:t>Contras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6"/>
          <p:cNvSpPr txBox="1"/>
          <p:nvPr/>
        </p:nvSpPr>
        <p:spPr>
          <a:xfrm>
            <a:off x="344425" y="1287725"/>
            <a:ext cx="6377100" cy="4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Interface Gráfica vs Fluxo de Trabalho</a:t>
            </a: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ser muito personalizável, você pode acabar com muitos status ou campos que significam a mesma coisa</a:t>
            </a: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✓"/>
            </a:pP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Falta de informações que </a:t>
            </a:r>
            <a:r>
              <a:rPr b="1" lang="pt-B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expliquem alguns campos de formulários. Acarretando dúvidas ao usuário no momento do preenchimento.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7" name="Google Shape;20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8425" y="967287"/>
            <a:ext cx="4955470" cy="4705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/>
        </p:nvSpPr>
        <p:spPr>
          <a:xfrm>
            <a:off x="4204800" y="124575"/>
            <a:ext cx="37230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lang="pt-BR" sz="4000">
                <a:solidFill>
                  <a:srgbClr val="002060"/>
                </a:solidFill>
              </a:rPr>
              <a:t>Integrações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7"/>
          <p:cNvSpPr txBox="1"/>
          <p:nvPr/>
        </p:nvSpPr>
        <p:spPr>
          <a:xfrm>
            <a:off x="344425" y="1287725"/>
            <a:ext cx="59013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lang="pt-BR" sz="2250"/>
              <a:t>GitHub</a:t>
            </a:r>
            <a:r>
              <a:rPr b="1" i="0" lang="pt-BR" sz="2800" u="none" cap="none" strike="noStrike"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✓"/>
            </a:pPr>
            <a:r>
              <a:rPr b="1" lang="pt-BR" sz="2400">
                <a:latin typeface="Calibri"/>
                <a:ea typeface="Calibri"/>
                <a:cs typeface="Calibri"/>
                <a:sym typeface="Calibri"/>
              </a:rPr>
              <a:t>Com a integração GitHub para JIRA, desenvolvedores, engenheiros e QA podem ver as ramificações de código criadas, commits e solicitações do GitHub.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lang="pt-BR" sz="2250"/>
              <a:t>GitLab</a:t>
            </a:r>
            <a:r>
              <a:rPr b="1" lang="pt-BR" sz="2800"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✓"/>
            </a:pPr>
            <a:r>
              <a:rPr b="1" lang="pt-BR" sz="2400">
                <a:latin typeface="Calibri"/>
                <a:ea typeface="Calibri"/>
                <a:cs typeface="Calibri"/>
                <a:sym typeface="Calibri"/>
              </a:rPr>
              <a:t>Com a integração GitLab para JIRA, Garantimos que desenvolvedores no GitLab e gerentes de projeto no JIRA permaneçam em sintonia.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6" name="Google Shape;21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6846" y="1927900"/>
            <a:ext cx="5098625" cy="318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/>
          <p:nvPr/>
        </p:nvSpPr>
        <p:spPr>
          <a:xfrm>
            <a:off x="4204800" y="124575"/>
            <a:ext cx="37230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lang="pt-BR" sz="4000">
                <a:solidFill>
                  <a:srgbClr val="002060"/>
                </a:solidFill>
              </a:rPr>
              <a:t>Integrações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8"/>
          <p:cNvSpPr txBox="1"/>
          <p:nvPr/>
        </p:nvSpPr>
        <p:spPr>
          <a:xfrm>
            <a:off x="344425" y="1517100"/>
            <a:ext cx="56838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lang="pt-BR" sz="2250"/>
              <a:t>Jenkins-CI</a:t>
            </a:r>
            <a:r>
              <a:rPr b="1" i="0" lang="pt-BR" sz="2800" u="none" cap="none" strike="noStrike"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✓"/>
            </a:pPr>
            <a:r>
              <a:rPr b="1" lang="pt-BR" sz="2400">
                <a:latin typeface="Calibri"/>
                <a:ea typeface="Calibri"/>
                <a:cs typeface="Calibri"/>
                <a:sym typeface="Calibri"/>
              </a:rPr>
              <a:t>Jenkins-CI é um serviço de integração contínua que pode ser integrado com o JIRA. Você pode visualizar builds do Jenkins dentro do JIRA relacionado o seu projeto.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5" name="Google Shape;22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7876" y="1171988"/>
            <a:ext cx="5617450" cy="451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/>
          <p:nvPr/>
        </p:nvSpPr>
        <p:spPr>
          <a:xfrm>
            <a:off x="4204800" y="124575"/>
            <a:ext cx="37230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lang="pt-BR" sz="4000">
                <a:solidFill>
                  <a:srgbClr val="002060"/>
                </a:solidFill>
              </a:rPr>
              <a:t>Integrações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9"/>
          <p:cNvSpPr txBox="1"/>
          <p:nvPr/>
        </p:nvSpPr>
        <p:spPr>
          <a:xfrm>
            <a:off x="344425" y="1287725"/>
            <a:ext cx="5384400" cy="49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lang="pt-BR" sz="2250"/>
              <a:t>Zephyr for JIRA</a:t>
            </a:r>
            <a:r>
              <a:rPr b="1" i="0" lang="pt-BR" sz="2800" u="none" cap="none" strike="noStrike"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-203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✓"/>
            </a:pPr>
            <a:r>
              <a:rPr b="1" lang="pt-BR" sz="20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Gerenciamento de teste completo, integrado ao Jira. O teste está integrado no ciclo do projeto agora, permitindo que você rastreie a qualidade do software e tome decisões.</a:t>
            </a:r>
            <a:endParaRPr b="1" sz="20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03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✓"/>
            </a:pPr>
            <a:r>
              <a:rPr b="1" lang="pt-BR" sz="20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Conectar suas ferramentas de automação e integração contínua ao Zephyr for Jira.</a:t>
            </a:r>
            <a:endParaRPr b="1" sz="20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03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✓"/>
            </a:pPr>
            <a:r>
              <a:rPr b="1" lang="pt-BR" sz="20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Monitorar a qualidade. Acompanhar as métricas de teste de cada projeto com painéis de métricas fáceis de usar.</a:t>
            </a:r>
            <a:endParaRPr b="1" i="0" sz="2000" u="none" cap="none" strike="noStrike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4" name="Google Shape;23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2525" y="1083625"/>
            <a:ext cx="4610074" cy="22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2525" y="3415075"/>
            <a:ext cx="4077099" cy="3197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/>
        </p:nvSpPr>
        <p:spPr>
          <a:xfrm>
            <a:off x="4204800" y="124575"/>
            <a:ext cx="37230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lang="pt-BR" sz="4000">
                <a:solidFill>
                  <a:srgbClr val="002060"/>
                </a:solidFill>
              </a:rPr>
              <a:t>Integrações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0"/>
          <p:cNvSpPr txBox="1"/>
          <p:nvPr/>
        </p:nvSpPr>
        <p:spPr>
          <a:xfrm>
            <a:off x="426075" y="1034100"/>
            <a:ext cx="5683800" cy="47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lang="pt-BR" sz="2250">
                <a:solidFill>
                  <a:srgbClr val="0E1835"/>
                </a:solidFill>
              </a:rPr>
              <a:t>Tempo Timesheets</a:t>
            </a: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-203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✓"/>
            </a:pPr>
            <a:r>
              <a:rPr b="1" lang="pt-BR" sz="2000">
                <a:solidFill>
                  <a:srgbClr val="091E4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Tempo Timesheets faz o tempo de rastreamento no Jira, fácil e preciso.</a:t>
            </a:r>
            <a:endParaRPr b="1" sz="2000">
              <a:solidFill>
                <a:srgbClr val="091E4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91E4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03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✓"/>
            </a:pPr>
            <a:r>
              <a:rPr b="1" lang="pt-BR" sz="2000">
                <a:solidFill>
                  <a:srgbClr val="091E4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Acompanha facilmente o tempo e o planejamento, para que sua equipe possam se concentrar nas tarefas que agregam valor.</a:t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4" name="Google Shape;24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8750" y="1260050"/>
            <a:ext cx="5491899" cy="2822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9425" y="4083050"/>
            <a:ext cx="4876876" cy="2394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/>
          <p:nvPr/>
        </p:nvSpPr>
        <p:spPr>
          <a:xfrm>
            <a:off x="4204800" y="124575"/>
            <a:ext cx="37230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lang="pt-BR" sz="4000">
                <a:solidFill>
                  <a:srgbClr val="002060"/>
                </a:solidFill>
              </a:rPr>
              <a:t>Integrações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2" name="Google Shape;25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1"/>
          <p:cNvSpPr txBox="1"/>
          <p:nvPr/>
        </p:nvSpPr>
        <p:spPr>
          <a:xfrm>
            <a:off x="426075" y="1034100"/>
            <a:ext cx="11376300" cy="15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lang="pt-BR" sz="2250">
                <a:solidFill>
                  <a:srgbClr val="0E1835"/>
                </a:solidFill>
              </a:rPr>
              <a:t>Jira e Trello</a:t>
            </a:r>
            <a:endParaRPr/>
          </a:p>
          <a:p>
            <a:pPr indent="-203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✓"/>
            </a:pPr>
            <a:r>
              <a:rPr b="1" lang="pt-BR" sz="2000">
                <a:solidFill>
                  <a:srgbClr val="091E4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É possível integrar os cards do Trello no Jira, permitindo acompanhar os status das atividades do Trello no Jira ou vise e versa.</a:t>
            </a:r>
            <a:endParaRPr b="1" sz="2000">
              <a:solidFill>
                <a:srgbClr val="091E4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91E4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4" name="Google Shape;25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3750" y="2339338"/>
            <a:ext cx="8585875" cy="4292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399288" y="1915318"/>
            <a:ext cx="701903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Jira foi lançado em 2004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Criado pela empresa Australiana Atlassian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Linguagem Java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Ferramenta de controle das atividades de: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➢"/>
            </a:pPr>
            <a:r>
              <a:rPr b="0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Projetos;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➢"/>
            </a:pPr>
            <a:r>
              <a:rPr b="0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Chamados de Service Desk TI;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➢"/>
            </a:pPr>
            <a:r>
              <a:rPr b="0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Processos com Workflow</a:t>
            </a:r>
            <a:r>
              <a:rPr b="0" i="0" lang="pt-BR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  <a:endParaRPr/>
          </a:p>
        </p:txBody>
      </p:sp>
      <p:pic>
        <p:nvPicPr>
          <p:cNvPr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43744" y="5754694"/>
            <a:ext cx="1984248" cy="102392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1746504" y="275136"/>
            <a:ext cx="7738872" cy="10698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História e Over View do Jira </a:t>
            </a:r>
            <a:endParaRPr b="1" i="0" sz="36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06843" y="1915318"/>
            <a:ext cx="4600981" cy="283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/>
        </p:nvSpPr>
        <p:spPr>
          <a:xfrm>
            <a:off x="4504944" y="124587"/>
            <a:ext cx="3422904" cy="690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Vale a Pena?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2"/>
          <p:cNvSpPr txBox="1"/>
          <p:nvPr/>
        </p:nvSpPr>
        <p:spPr>
          <a:xfrm>
            <a:off x="344424" y="1287717"/>
            <a:ext cx="9144000" cy="23187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Simulação de Custo: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i="0" lang="pt-BR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Quantidade de Licenças: 100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i="0" lang="pt-BR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Custo: $ 6.600/ R$ 24.948 valor Unico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i="0" lang="pt-BR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Pagamento Único para Hospedagem em seu Servidor.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32"/>
          <p:cNvSpPr txBox="1"/>
          <p:nvPr/>
        </p:nvSpPr>
        <p:spPr>
          <a:xfrm>
            <a:off x="344424" y="3750882"/>
            <a:ext cx="10646664" cy="18635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Vale a Pena para: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i="0" lang="pt-BR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Empresas com equipes grandes;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i="0" lang="pt-BR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Controlar grande quantidade de projetos;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✓"/>
            </a:pPr>
            <a:r>
              <a:rPr b="1" i="0" lang="pt-BR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Centralizar a gestão de projetos e atividades somente no Jira;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3" name="Google Shape;263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25712" y="1020603"/>
            <a:ext cx="1865376" cy="1865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13499" y="3462146"/>
            <a:ext cx="2152269" cy="2152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41281" y="5812168"/>
            <a:ext cx="1901952" cy="98145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/>
        </p:nvSpPr>
        <p:spPr>
          <a:xfrm>
            <a:off x="-231648" y="83112"/>
            <a:ext cx="12576048" cy="10698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Estrutura Jira Para Projetos e Desenvolvimento</a:t>
            </a:r>
            <a:endParaRPr b="1" i="0" sz="36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5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4904" y="1724692"/>
            <a:ext cx="10256765" cy="3286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41281" y="5812168"/>
            <a:ext cx="1901952" cy="98145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/>
          <p:nvPr/>
        </p:nvSpPr>
        <p:spPr>
          <a:xfrm>
            <a:off x="-231648" y="83112"/>
            <a:ext cx="125760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600"/>
              <a:buFont typeface="Arial"/>
              <a:buNone/>
            </a:pPr>
            <a:r>
              <a:rPr b="1" lang="pt-BR" sz="3600">
                <a:solidFill>
                  <a:srgbClr val="002060"/>
                </a:solidFill>
              </a:rPr>
              <a:t>Criando um </a:t>
            </a:r>
            <a:r>
              <a:rPr b="1" i="0" lang="pt-BR" sz="36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Projeto e </a:t>
            </a:r>
            <a:r>
              <a:rPr b="1" lang="pt-BR" sz="3600">
                <a:solidFill>
                  <a:srgbClr val="002060"/>
                </a:solidFill>
              </a:rPr>
              <a:t>Vinculando as Atividades</a:t>
            </a:r>
            <a:endParaRPr b="1" i="0" sz="36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05312"/>
            <a:ext cx="9623978" cy="5400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2584704" y="26734"/>
            <a:ext cx="7263384" cy="10698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Principais Funcionalidades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7"/>
          <p:cNvSpPr txBox="1"/>
          <p:nvPr>
            <p:ph idx="1" type="subTitle"/>
          </p:nvPr>
        </p:nvSpPr>
        <p:spPr>
          <a:xfrm>
            <a:off x="353568" y="1115833"/>
            <a:ext cx="9144000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Fluxos de Trabalho Customizáveis e Workflow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4984" y="1711854"/>
            <a:ext cx="9061704" cy="4424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/>
        </p:nvSpPr>
        <p:spPr>
          <a:xfrm>
            <a:off x="2401824" y="163894"/>
            <a:ext cx="7263384" cy="690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Principais Funcionalidades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344424" y="947452"/>
            <a:ext cx="9144000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Criação Quadros Kanban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602" y="1617506"/>
            <a:ext cx="9400032" cy="4978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/>
        </p:nvSpPr>
        <p:spPr>
          <a:xfrm>
            <a:off x="2401824" y="163894"/>
            <a:ext cx="7263384" cy="690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Principais Funcionalidades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/>
        </p:nvSpPr>
        <p:spPr>
          <a:xfrm>
            <a:off x="344424" y="947452"/>
            <a:ext cx="9144000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Criação de Quadros Scrum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4424" y="1617505"/>
            <a:ext cx="6810756" cy="4823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58271" y="2136871"/>
            <a:ext cx="4460305" cy="251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/>
        </p:nvSpPr>
        <p:spPr>
          <a:xfrm>
            <a:off x="2401824" y="163894"/>
            <a:ext cx="7263384" cy="690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Principais Funcionalidades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344424" y="947452"/>
            <a:ext cx="9144000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Relatórios e Gráficos Ágeis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1480" y="1457362"/>
            <a:ext cx="11128492" cy="503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/>
        </p:nvSpPr>
        <p:spPr>
          <a:xfrm>
            <a:off x="2401824" y="163894"/>
            <a:ext cx="7263384" cy="690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Principais Funcionalidades</a:t>
            </a:r>
            <a:endParaRPr b="1" i="0" sz="40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89634" y="5824728"/>
            <a:ext cx="2002365" cy="1033272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 txBox="1"/>
          <p:nvPr/>
        </p:nvSpPr>
        <p:spPr>
          <a:xfrm>
            <a:off x="344424" y="947452"/>
            <a:ext cx="9144000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i="0" lang="pt-BR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Relatórios e Gráficos Ágeis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1449" y="1524222"/>
            <a:ext cx="5077791" cy="4964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45640" y="1968278"/>
            <a:ext cx="6491468" cy="283562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1"/>
          <p:cNvSpPr txBox="1"/>
          <p:nvPr/>
        </p:nvSpPr>
        <p:spPr>
          <a:xfrm>
            <a:off x="5251704" y="5247958"/>
            <a:ext cx="6672072" cy="576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35"/>
              <a:buFont typeface="Arial"/>
              <a:buNone/>
            </a:pPr>
            <a:r>
              <a:rPr b="1" i="0" lang="pt-BR" sz="20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Acompanhamento dos Status das Atividades e Cronograma</a:t>
            </a:r>
            <a:endParaRPr/>
          </a:p>
          <a:p>
            <a:pPr indent="-87629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t/>
            </a:r>
            <a:endParaRPr b="1" i="0" sz="222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5422215" y="1416650"/>
            <a:ext cx="6501561" cy="338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None/>
            </a:pPr>
            <a:r>
              <a:rPr b="1" i="0" lang="pt-BR" sz="20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Relatório Geral do Projeto, com Status, Datas, Atividades</a:t>
            </a:r>
            <a:endParaRPr b="1" i="0" sz="204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